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349" r:id="rId5"/>
    <p:sldId id="519" r:id="rId6"/>
    <p:sldId id="362" r:id="rId7"/>
    <p:sldId id="544" r:id="rId8"/>
    <p:sldId id="545" r:id="rId9"/>
    <p:sldId id="521" r:id="rId10"/>
    <p:sldId id="539" r:id="rId11"/>
    <p:sldId id="520" r:id="rId12"/>
    <p:sldId id="538" r:id="rId13"/>
    <p:sldId id="522" r:id="rId14"/>
    <p:sldId id="540" r:id="rId15"/>
    <p:sldId id="523" r:id="rId16"/>
    <p:sldId id="524" r:id="rId17"/>
    <p:sldId id="525" r:id="rId18"/>
    <p:sldId id="532" r:id="rId19"/>
    <p:sldId id="526" r:id="rId20"/>
    <p:sldId id="527" r:id="rId21"/>
    <p:sldId id="528" r:id="rId22"/>
    <p:sldId id="529" r:id="rId23"/>
    <p:sldId id="531" r:id="rId24"/>
    <p:sldId id="530" r:id="rId25"/>
    <p:sldId id="533" r:id="rId26"/>
    <p:sldId id="541" r:id="rId27"/>
    <p:sldId id="517" r:id="rId28"/>
    <p:sldId id="535" r:id="rId29"/>
    <p:sldId id="534" r:id="rId30"/>
    <p:sldId id="537" r:id="rId31"/>
    <p:sldId id="536" r:id="rId32"/>
    <p:sldId id="54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8" autoAdjust="0"/>
    <p:restoredTop sz="86762" autoAdjust="0"/>
  </p:normalViewPr>
  <p:slideViewPr>
    <p:cSldViewPr snapToGrid="0">
      <p:cViewPr varScale="1">
        <p:scale>
          <a:sx n="96" d="100"/>
          <a:sy n="96" d="100"/>
        </p:scale>
        <p:origin x="11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09930-67F7-4532-B99F-FF74AD7EBD69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1FD98-C330-445E-B5A0-89306370D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74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8500"/>
            <a:ext cx="6194425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03197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10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35772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11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95671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E757-11BA-43BB-86A4-5976CD8A4D7B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0313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13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54140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14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9021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15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22015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16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66286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E757-11BA-43BB-86A4-5976CD8A4D7B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4323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Monthly timestep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18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92242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Regional ones like </a:t>
            </a:r>
            <a:r>
              <a:rPr lang="en-GB" dirty="0" err="1"/>
              <a:t>WaPoR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19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6651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E757-11BA-43BB-86A4-5976CD8A4D7B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4304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Regional ones like </a:t>
            </a:r>
            <a:r>
              <a:rPr lang="en-GB" dirty="0" err="1"/>
              <a:t>WaPoR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20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10850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Regional ones like </a:t>
            </a:r>
            <a:r>
              <a:rPr lang="en-GB" dirty="0" err="1"/>
              <a:t>WaPoR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21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4414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3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98654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6D613-42FC-7807-FF1F-AF5931887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431ABB-D6DF-BB06-F8A8-4EB2753E8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F905A0-E84A-149E-CA02-2840E1119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55A47-4466-4E23-87B5-91D991348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37253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B1F22-09E4-81AB-B41A-A94F3D724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DA066-680C-6C17-FD7F-69C50D659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D5BA31-EE31-53EC-DAB5-A8CB01679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4283B-524F-6EA7-F916-D9BA18BED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E757-11BA-43BB-86A4-5976CD8A4D7B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46128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regional and national levels, there are many soil maps based on either national or international soil classifications 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dirty="0" err="1"/>
              <a:t>AfSIS</a:t>
            </a:r>
            <a:r>
              <a:rPr lang="en-US" dirty="0"/>
              <a:t> for Africa, </a:t>
            </a:r>
            <a:r>
              <a:rPr lang="en-US" dirty="0" err="1"/>
              <a:t>SOTEr</a:t>
            </a:r>
            <a:r>
              <a:rPr lang="en-US" dirty="0"/>
              <a:t> for Europe </a:t>
            </a:r>
            <a:r>
              <a:rPr lang="en-US" dirty="0" err="1"/>
              <a:t>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4035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regional and national levels, there are many soil maps based on either national or international soil classifications 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dirty="0" err="1"/>
              <a:t>AfSIS</a:t>
            </a:r>
            <a:r>
              <a:rPr lang="en-US" dirty="0"/>
              <a:t> for Africa, </a:t>
            </a:r>
            <a:r>
              <a:rPr lang="en-US" dirty="0" err="1"/>
              <a:t>SOTEr</a:t>
            </a:r>
            <a:r>
              <a:rPr lang="en-US" dirty="0"/>
              <a:t> for Europe </a:t>
            </a:r>
            <a:r>
              <a:rPr lang="en-US" dirty="0" err="1"/>
              <a:t>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7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6390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sources </a:t>
            </a:r>
            <a:r>
              <a:rPr lang="en-GB" dirty="0" err="1"/>
              <a:t>e.g</a:t>
            </a:r>
            <a:r>
              <a:rPr lang="en-GB" dirty="0"/>
              <a:t> </a:t>
            </a:r>
            <a:r>
              <a:rPr lang="en-GB" dirty="0" err="1"/>
              <a:t>Wapor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8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2041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8500"/>
            <a:ext cx="6192837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sources </a:t>
            </a:r>
            <a:r>
              <a:rPr lang="en-GB" dirty="0" err="1"/>
              <a:t>e.g</a:t>
            </a:r>
            <a:r>
              <a:rPr lang="en-GB" dirty="0"/>
              <a:t> </a:t>
            </a:r>
            <a:r>
              <a:rPr lang="en-GB" dirty="0" err="1"/>
              <a:t>Wapor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55E21-5DA4-4609-8D96-0CFDC447AE1F}" type="slidenum">
              <a:rPr lang="nl-BE" altLang="nl-BE" smtClean="0"/>
              <a:pPr/>
              <a:t>9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7689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CB40-6C20-451A-A576-7515EA9F5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B2D7C-A60E-4737-B253-D4C5EDE10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FB808-918E-46F2-A878-49F7B22B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F7878-C782-407B-B472-62D63FC9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F9C7F-1251-4571-A7C4-D4EFCFEF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B5EC5-36FB-44FF-9AE5-8B17ED25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88905-5DD7-4996-A23E-162C481C9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393C1-092B-43D1-8EAE-61043AFBB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FD429-A227-475B-9645-C7FC010B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DBA3-047A-45AB-BF5B-B98619A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62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A41E6-72C6-4520-B3F4-02FD55C49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2A9E6-9674-4B35-B743-70D63053A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69613-EC1A-47A9-BAD9-1324A50D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5BBC9-54F9-48D7-8FA0-69F3F87B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B6B9-43FD-4AC9-9884-585709E1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612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ed the Future-only brand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57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97F6-D4F3-41D0-B21E-674AE484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B8BB-9D59-4BAE-889A-5296A726A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21EE7-30C7-4E9D-88C0-C36D2DD4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629C-63BD-4083-81AA-ADD6E054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B7A90-3B42-449A-89F0-71CEF724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200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56ED1-4E57-4B41-BB94-9D0F38E1C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677BA-3D1C-4D04-8BBF-9B0EA750F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6488C-5B56-4A8A-9A8C-89B0CB34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5EC7-9C3A-41CB-9931-5100B1A4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DF282-F0C7-4F8B-A815-B5F2B3F2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4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E580-70B5-467C-9198-9E7C9F45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C092C-0E9D-4421-9596-55918DEEA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D3D63-2E20-436A-AB16-9EFEBB6CE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1FA22-DC4B-4A8D-9699-CBA85E66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8D99E-32D4-49E4-9964-D2C9D45B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9163C-9C00-4B6D-9357-120DD12B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0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DDC8-A5B8-4CBD-A4A4-8DBF69D5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890F6-F849-4172-BF49-48FDD9CC6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2B7AF-2C69-4F17-948E-B98C431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101F1-FFEC-4C41-A611-68E77EFB2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A999A-846F-4C6E-9D89-7C19529F1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D6171B-B69D-4C60-B626-46A66C73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92CB0-CD3D-49EC-B845-69ECFB792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F39CE6-2258-4AE0-A2F7-23271AA9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45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6185-6F0D-4CF9-9829-7D1DFF8C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1896CE-F497-4320-B1E4-06CD21FD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08214-9C67-4EA1-AAF0-16568CFD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9B323-F167-46E7-B28F-6EB2A1F3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311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AF34B-9E39-4529-8060-7F314B39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4EAA6-A4DD-49FD-80CF-53B7E730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211E7-01FF-4EE5-BAC8-172AA6DF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08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E605-761B-4BFD-960E-FD459E09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858D-C955-42A0-87CE-6BD8AFCF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8DD58-854D-421A-855A-68DC0A624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F2224-FE27-4B01-BFC7-79DE7F15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5E75-B610-4D36-BBC5-A275A55A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7C07D-0D2D-4DD4-9512-EADA9FA1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99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C977-8861-4E9D-BFB9-86C72338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865A1-32D8-4F1A-A216-750912852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98C21-DCFF-4021-989C-8B9DB4B56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283E9-3464-438B-AF9A-D4C625B6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54EBC-8F0C-4AF0-B083-3CA03AC96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2E9EE-6801-4952-BEF6-0251BE70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32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B5EFFB-565C-408E-96CA-51B34F30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C8FBF-FD12-423F-9CBC-E32881BCB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24DE4-0245-4040-9074-650DC55A95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F8611-BB3C-4B1A-BABE-94B160489125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72532-7C8D-4615-9883-4437F5677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D115-6154-4650-B610-4AE98FE78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0FF9-348B-4595-992E-CF9DFC0A5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9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gupubs.onlinelibrary.wiley.com/doi/full/10.1002/2017RG00057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95937802030714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hyperlink" Target="https://iopscience.iop.org/article/10.1088/1748-9326/ac20f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Stefan-Siebert-2/publication/264556183_Update_of_the_digital_global_map_of_irrigation_areas_to_version_5/links/53e7499c0cf25d674ea58f7e/Update-of-the-digital-global-map-of-irrigation-areas-to-version-5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hyperlink" Target="https://www.sciencedirect.com/science/article/pii/S030917082100065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metsoc.org/view/journals/eint/14/2/2009ei288.1.x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hyperlink" Target="https://www.nature.com/articles/s41597-022-01592-z" TargetMode="External"/><Relationship Id="rId4" Type="http://schemas.openxmlformats.org/officeDocument/2006/relationships/hyperlink" Target="https://essd.copernicus.org/articles/9/667/2017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ajournals.onlinelibrary.wiley.com/doi/full/10.1890/100125?casa_token=UUZ7hXHKfYsAAAAA%3AMh2w1s7DfdLXtSi0oUwwm5kBHDQfJRqPRDwGESvEJ-1czvRu2GyH_3oHmViHntJB_jQz3qZyS1SGMq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pernicus.eu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arthexplorer.usgs.gov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a-landcover-cci.org/" TargetMode="External"/><Relationship Id="rId2" Type="http://schemas.openxmlformats.org/officeDocument/2006/relationships/hyperlink" Target="https://oldgeni.isnew.info/landuse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arthexplorer.usgs.gov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0A1E8AC-EF25-4D8C-B780-11C80B34AB9B}" type="datetime1">
              <a:rPr lang="nl-BE" altLang="nl-B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25/02/2025</a:t>
            </a:fld>
            <a:r>
              <a:rPr lang="nl-BE" alt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6687" y="1434314"/>
            <a:ext cx="6778625" cy="1830388"/>
          </a:xfrm>
        </p:spPr>
        <p:txBody>
          <a:bodyPr/>
          <a:lstStyle/>
          <a:p>
            <a:pPr algn="r" eaLnBrk="1" hangingPunct="1"/>
            <a:r>
              <a:rPr lang="nl-BE" altLang="nl-BE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SWAT+ Workshop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4525" y="1863139"/>
            <a:ext cx="2826875" cy="846505"/>
          </a:xfrm>
        </p:spPr>
        <p:txBody>
          <a:bodyPr>
            <a:normAutofit/>
          </a:bodyPr>
          <a:lstStyle/>
          <a:p>
            <a:pPr algn="l"/>
            <a:endParaRPr lang="nl-BE" alt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nl-BE" alt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5C498-51FC-4869-9E54-171DB9CB6D42}"/>
              </a:ext>
            </a:extLst>
          </p:cNvPr>
          <p:cNvSpPr txBox="1"/>
          <p:nvPr/>
        </p:nvSpPr>
        <p:spPr>
          <a:xfrm>
            <a:off x="8036129" y="6131576"/>
            <a:ext cx="6094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l-BE" altLang="nl-BE" sz="1600" dirty="0">
                <a:latin typeface="Arial" panose="020B0604020202020204" pitchFamily="34" charset="0"/>
                <a:cs typeface="Arial" panose="020B0604020202020204" pitchFamily="34" charset="0"/>
              </a:rPr>
              <a:t>Dr. Celray James CHAWANDA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21758BB-253C-43C6-ABCA-988B633AB157}"/>
              </a:ext>
            </a:extLst>
          </p:cNvPr>
          <p:cNvSpPr txBox="1">
            <a:spLocks noChangeArrowheads="1"/>
          </p:cNvSpPr>
          <p:nvPr/>
        </p:nvSpPr>
        <p:spPr>
          <a:xfrm>
            <a:off x="2619601" y="3187535"/>
            <a:ext cx="6778625" cy="737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altLang="nl-BE" sz="4400" b="1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Global Data Sources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FBDC-21A1-45CE-A949-FEECD58BE7D6}"/>
              </a:ext>
            </a:extLst>
          </p:cNvPr>
          <p:cNvSpPr txBox="1"/>
          <p:nvPr/>
        </p:nvSpPr>
        <p:spPr>
          <a:xfrm>
            <a:off x="1086305" y="2033924"/>
            <a:ext cx="822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Rainfall, Temperature, Relative Humidity, Solar Radiation, Windspeed </a:t>
            </a:r>
            <a:endParaRPr lang="en-B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4334329" y="3665461"/>
            <a:ext cx="7366151" cy="111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ISIMIP – Inter-Sectoral Impact Model Intercomparison Project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CDS – Climate Data Store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(Rainfall + Temperature)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296856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29027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Land-use Challenges | Sustainability Accelerator">
            <a:extLst>
              <a:ext uri="{FF2B5EF4-FFF2-40B4-BE49-F238E27FC236}">
                <a16:creationId xmlns:a16="http://schemas.microsoft.com/office/drawing/2014/main" id="{F2F8E354-187F-4479-A72B-A49A98631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69299-92DD-408C-8A1B-E526A0F99DE8}"/>
              </a:ext>
            </a:extLst>
          </p:cNvPr>
          <p:cNvSpPr txBox="1"/>
          <p:nvPr/>
        </p:nvSpPr>
        <p:spPr>
          <a:xfrm>
            <a:off x="5943600" y="5672465"/>
            <a:ext cx="5829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Many global precipitation datasets check this review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(Sun et al. 2017)</a:t>
            </a:r>
            <a:endParaRPr lang="en-BE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C2089B8-28C3-400A-9783-AA3C74814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2" y="3731879"/>
            <a:ext cx="2238148" cy="20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4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Climate…(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FBDC-21A1-45CE-A949-FEECD58BE7D6}"/>
              </a:ext>
            </a:extLst>
          </p:cNvPr>
          <p:cNvSpPr txBox="1"/>
          <p:nvPr/>
        </p:nvSpPr>
        <p:spPr>
          <a:xfrm>
            <a:off x="1086305" y="2033924"/>
            <a:ext cx="822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Rainfall, Temperature, Relative Humidity, Solar Radiation, Windspeed </a:t>
            </a:r>
            <a:endParaRPr lang="en-B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4FE93-14A9-861D-0480-C3FF1BD3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212" y="2857057"/>
            <a:ext cx="715743" cy="3495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78AA7-C049-C198-61E8-E6510D9BD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837" y="3857931"/>
            <a:ext cx="2514951" cy="790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42CF61-84FD-41E2-82E6-E21D1814ED3E}"/>
              </a:ext>
            </a:extLst>
          </p:cNvPr>
          <p:cNvSpPr txBox="1"/>
          <p:nvPr/>
        </p:nvSpPr>
        <p:spPr>
          <a:xfrm>
            <a:off x="1220486" y="2482279"/>
            <a:ext cx="412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sthmd1001.txt (Relative humidity)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C7A64-77DE-42B5-391B-39072B0A07C5}"/>
              </a:ext>
            </a:extLst>
          </p:cNvPr>
          <p:cNvSpPr txBox="1"/>
          <p:nvPr/>
        </p:nvSpPr>
        <p:spPr>
          <a:xfrm>
            <a:off x="7651766" y="3366199"/>
            <a:ext cx="412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hmd.txt (Relative humidity)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25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FA40-3DB3-4FD4-B77E-0B128C5ED1C0}"/>
              </a:ext>
            </a:extLst>
          </p:cNvPr>
          <p:cNvSpPr txBox="1"/>
          <p:nvPr/>
        </p:nvSpPr>
        <p:spPr>
          <a:xfrm>
            <a:off x="1565697" y="2468610"/>
            <a:ext cx="8721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4800" dirty="0" err="1">
                <a:latin typeface="Arial" panose="020B0604020202020204" pitchFamily="34" charset="0"/>
              </a:rPr>
              <a:t>Other</a:t>
            </a:r>
            <a:r>
              <a:rPr lang="fr-BE" sz="4800" dirty="0">
                <a:latin typeface="Arial" panose="020B0604020202020204" pitchFamily="34" charset="0"/>
              </a:rPr>
              <a:t> input data</a:t>
            </a:r>
            <a:endParaRPr lang="fr-BE" sz="4400" dirty="0"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3D38C0-9264-4FB2-A723-3DD6525CFB3B}"/>
              </a:ext>
            </a:extLst>
          </p:cNvPr>
          <p:cNvCxnSpPr/>
          <p:nvPr/>
        </p:nvCxnSpPr>
        <p:spPr>
          <a:xfrm>
            <a:off x="1966826" y="3299607"/>
            <a:ext cx="7919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5F276-257C-4E7D-A045-D598E758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0FAF2-ADF9-4CD3-8D3C-136E6D3AF1BC}" type="slidenum">
              <a:rPr lang="fr-BE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fr-B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200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phenology…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FBDC-21A1-45CE-A949-FEECD58BE7D6}"/>
              </a:ext>
            </a:extLst>
          </p:cNvPr>
          <p:cNvSpPr txBox="1"/>
          <p:nvPr/>
        </p:nvSpPr>
        <p:spPr>
          <a:xfrm>
            <a:off x="1086305" y="2033924"/>
            <a:ext cx="822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Cropping dates and cropping cycles </a:t>
            </a:r>
            <a:endParaRPr lang="en-B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4334329" y="3665461"/>
            <a:ext cx="7366151" cy="166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Global Gridded Crop Model Intercomparisons (GGCMI)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Multiple cropping systems (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Waha et. al 2020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296856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29027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Land-use Challenges | Sustainability Accelerator">
            <a:extLst>
              <a:ext uri="{FF2B5EF4-FFF2-40B4-BE49-F238E27FC236}">
                <a16:creationId xmlns:a16="http://schemas.microsoft.com/office/drawing/2014/main" id="{F2F8E354-187F-4479-A72B-A49A98631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69299-92DD-408C-8A1B-E526A0F99DE8}"/>
              </a:ext>
            </a:extLst>
          </p:cNvPr>
          <p:cNvSpPr txBox="1"/>
          <p:nvPr/>
        </p:nvSpPr>
        <p:spPr>
          <a:xfrm>
            <a:off x="5943600" y="5672465"/>
            <a:ext cx="5829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Many global cropping datasets check this review (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Kim et al., 2021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BE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7D96C3-E375-4751-B3F9-4D5C06479E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05"/>
          <a:stretch/>
        </p:blipFill>
        <p:spPr>
          <a:xfrm>
            <a:off x="752702" y="3740969"/>
            <a:ext cx="2150890" cy="2193106"/>
          </a:xfrm>
          <a:prstGeom prst="ellipse">
            <a:avLst/>
          </a:prstGeom>
          <a:ln w="635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9670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FBDC-21A1-45CE-A949-FEECD58BE7D6}"/>
              </a:ext>
            </a:extLst>
          </p:cNvPr>
          <p:cNvSpPr txBox="1"/>
          <p:nvPr/>
        </p:nvSpPr>
        <p:spPr>
          <a:xfrm>
            <a:off x="1086305" y="2033924"/>
            <a:ext cx="822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Irrigated areas</a:t>
            </a:r>
            <a:endParaRPr lang="en-B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4334329" y="3665461"/>
            <a:ext cx="7366151" cy="111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FAO irrigated areas (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Siebert et al., 2013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Global irrigated areas dataset (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Nagaraj et al. 2021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296856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29027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Land-use Challenges | Sustainability Accelerator">
            <a:extLst>
              <a:ext uri="{FF2B5EF4-FFF2-40B4-BE49-F238E27FC236}">
                <a16:creationId xmlns:a16="http://schemas.microsoft.com/office/drawing/2014/main" id="{F2F8E354-187F-4479-A72B-A49A98631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7D96C3-E375-4751-B3F9-4D5C06479E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05"/>
          <a:stretch/>
        </p:blipFill>
        <p:spPr>
          <a:xfrm>
            <a:off x="752702" y="3740969"/>
            <a:ext cx="2150890" cy="2193106"/>
          </a:xfrm>
          <a:prstGeom prst="ellipse">
            <a:avLst/>
          </a:prstGeom>
          <a:ln w="635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24896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Fertilizer &amp; Manure…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FBDC-21A1-45CE-A949-FEECD58BE7D6}"/>
              </a:ext>
            </a:extLst>
          </p:cNvPr>
          <p:cNvSpPr txBox="1"/>
          <p:nvPr/>
        </p:nvSpPr>
        <p:spPr>
          <a:xfrm>
            <a:off x="1086305" y="2033924"/>
            <a:ext cx="822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Elemental nitrogen and phosphorus</a:t>
            </a:r>
            <a:endParaRPr lang="en-B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4334329" y="3665461"/>
            <a:ext cx="7366151" cy="2257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ISIMIP N-fertilizer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Patterns of Global Fertilizer Application and Manure Production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(Potter et al., 2010)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Zhang et al., 2017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data on fertilizer use by crop and by country (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Ludemann et al., 2022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296856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29027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Land-use Challenges | Sustainability Accelerator">
            <a:extLst>
              <a:ext uri="{FF2B5EF4-FFF2-40B4-BE49-F238E27FC236}">
                <a16:creationId xmlns:a16="http://schemas.microsoft.com/office/drawing/2014/main" id="{F2F8E354-187F-4479-A72B-A49A98631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B2E0D-7A6D-4D88-8DC5-A21BF3730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20" y="4144194"/>
            <a:ext cx="3355073" cy="199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1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Resevoirs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FBDC-21A1-45CE-A949-FEECD58BE7D6}"/>
              </a:ext>
            </a:extLst>
          </p:cNvPr>
          <p:cNvSpPr txBox="1"/>
          <p:nvPr/>
        </p:nvSpPr>
        <p:spPr>
          <a:xfrm>
            <a:off x="1086305" y="2033924"/>
            <a:ext cx="822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 Location of reservoirs and reservoir characteristics </a:t>
            </a:r>
            <a:endParaRPr lang="en-B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3753890" y="4224913"/>
            <a:ext cx="7852380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Reservoir and Dam (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database (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Lehner et al., 2011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296856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29027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Land-use Challenges | Sustainability Accelerator">
            <a:extLst>
              <a:ext uri="{FF2B5EF4-FFF2-40B4-BE49-F238E27FC236}">
                <a16:creationId xmlns:a16="http://schemas.microsoft.com/office/drawing/2014/main" id="{F2F8E354-187F-4479-A72B-A49A98631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7005FE-6B36-46F9-9023-58DDF1BCCF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0" y="3489325"/>
            <a:ext cx="2724150" cy="20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31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FA40-3DB3-4FD4-B77E-0B128C5ED1C0}"/>
              </a:ext>
            </a:extLst>
          </p:cNvPr>
          <p:cNvSpPr txBox="1"/>
          <p:nvPr/>
        </p:nvSpPr>
        <p:spPr>
          <a:xfrm>
            <a:off x="1565697" y="2468610"/>
            <a:ext cx="8721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4800" dirty="0">
                <a:latin typeface="Arial" panose="020B0604020202020204" pitchFamily="34" charset="0"/>
              </a:rPr>
              <a:t>Evaluation data</a:t>
            </a:r>
            <a:endParaRPr lang="fr-BE" sz="4400" dirty="0"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3D38C0-9264-4FB2-A723-3DD6525CFB3B}"/>
              </a:ext>
            </a:extLst>
          </p:cNvPr>
          <p:cNvCxnSpPr/>
          <p:nvPr/>
        </p:nvCxnSpPr>
        <p:spPr>
          <a:xfrm>
            <a:off x="1966826" y="3299607"/>
            <a:ext cx="7919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5F276-257C-4E7D-A045-D598E758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0FAF2-ADF9-4CD3-8D3C-136E6D3AF1BC}" type="slidenum">
              <a:rPr lang="fr-BE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fr-B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6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Discharge…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FBDC-21A1-45CE-A949-FEECD58BE7D6}"/>
              </a:ext>
            </a:extLst>
          </p:cNvPr>
          <p:cNvSpPr txBox="1"/>
          <p:nvPr/>
        </p:nvSpPr>
        <p:spPr>
          <a:xfrm>
            <a:off x="1086305" y="2033924"/>
            <a:ext cx="822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 Location of gauge stations</a:t>
            </a:r>
            <a:endParaRPr lang="en-B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4544465" y="3931036"/>
            <a:ext cx="7852380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 Runoff Data Centre (GRDC; http://grdc.bafg.de)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296856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29027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Land-use Challenges | Sustainability Accelerator">
            <a:extLst>
              <a:ext uri="{FF2B5EF4-FFF2-40B4-BE49-F238E27FC236}">
                <a16:creationId xmlns:a16="http://schemas.microsoft.com/office/drawing/2014/main" id="{F2F8E354-187F-4479-A72B-A49A98631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122" name="Picture 2" descr="Nature forest at daytime with long river flowing through the meadow 3222874  Vector Art at Vecteezy">
            <a:extLst>
              <a:ext uri="{FF2B5EF4-FFF2-40B4-BE49-F238E27FC236}">
                <a16:creationId xmlns:a16="http://schemas.microsoft.com/office/drawing/2014/main" id="{192467EF-9582-4C9F-9FFC-207D8610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454619"/>
            <a:ext cx="3429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35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7418906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Evapotranspiration (ET)…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4544465" y="3931036"/>
            <a:ext cx="7852380" cy="166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GRACE Satellite Observations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GLEAM</a:t>
            </a: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296856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29027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Land-use Challenges | Sustainability Accelerator">
            <a:extLst>
              <a:ext uri="{FF2B5EF4-FFF2-40B4-BE49-F238E27FC236}">
                <a16:creationId xmlns:a16="http://schemas.microsoft.com/office/drawing/2014/main" id="{F2F8E354-187F-4479-A72B-A49A98631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E1543-2631-4FDA-91D1-EF961D147689}"/>
              </a:ext>
            </a:extLst>
          </p:cNvPr>
          <p:cNvSpPr txBox="1"/>
          <p:nvPr/>
        </p:nvSpPr>
        <p:spPr>
          <a:xfrm>
            <a:off x="1086303" y="2054488"/>
            <a:ext cx="7320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ET is the dominant component of the global water and energy cycle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127C8-D175-4285-8EC2-85AC3736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03" y="3337897"/>
            <a:ext cx="2222966" cy="2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FA40-3DB3-4FD4-B77E-0B128C5ED1C0}"/>
              </a:ext>
            </a:extLst>
          </p:cNvPr>
          <p:cNvSpPr txBox="1"/>
          <p:nvPr/>
        </p:nvSpPr>
        <p:spPr>
          <a:xfrm>
            <a:off x="1565697" y="1525027"/>
            <a:ext cx="8721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4800" dirty="0">
                <a:latin typeface="Arial" panose="020B0604020202020204" pitchFamily="34" charset="0"/>
              </a:rPr>
              <a:t>Main input data</a:t>
            </a:r>
            <a:endParaRPr lang="fr-BE" sz="4400" dirty="0"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3D38C0-9264-4FB2-A723-3DD6525CFB3B}"/>
              </a:ext>
            </a:extLst>
          </p:cNvPr>
          <p:cNvCxnSpPr/>
          <p:nvPr/>
        </p:nvCxnSpPr>
        <p:spPr>
          <a:xfrm>
            <a:off x="1966826" y="2396865"/>
            <a:ext cx="7919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5F276-257C-4E7D-A045-D598E758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0FAF2-ADF9-4CD3-8D3C-136E6D3AF1BC}" type="slidenum">
              <a:rPr lang="fr-BE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fr-B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BE34E-C173-C1A4-EB08-5C0BCFDE8357}"/>
              </a:ext>
            </a:extLst>
          </p:cNvPr>
          <p:cNvSpPr txBox="1"/>
          <p:nvPr/>
        </p:nvSpPr>
        <p:spPr>
          <a:xfrm>
            <a:off x="4676775" y="2812457"/>
            <a:ext cx="2838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Soil map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Climate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Phenology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Reservoirs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Observation Data</a:t>
            </a:r>
            <a:endParaRPr lang="en-B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534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7418906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Area Index (LAI)…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4544465" y="3931036"/>
            <a:ext cx="7852380" cy="111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Copernicus Global Land 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296856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29027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Land-use Challenges | Sustainability Accelerator">
            <a:extLst>
              <a:ext uri="{FF2B5EF4-FFF2-40B4-BE49-F238E27FC236}">
                <a16:creationId xmlns:a16="http://schemas.microsoft.com/office/drawing/2014/main" id="{F2F8E354-187F-4479-A72B-A49A98631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E1543-2631-4FDA-91D1-EF961D147689}"/>
              </a:ext>
            </a:extLst>
          </p:cNvPr>
          <p:cNvSpPr txBox="1"/>
          <p:nvPr/>
        </p:nvSpPr>
        <p:spPr>
          <a:xfrm>
            <a:off x="1086303" y="2054488"/>
            <a:ext cx="8293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Half the total area of green elements of the canopy per unit horizontal ground area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4D69D-688F-44C6-9DAA-F811304C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02" y="3667565"/>
            <a:ext cx="32956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7418906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Quality…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5181599" y="3931036"/>
            <a:ext cx="7215245" cy="166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Copernicus Global Land Service (https://land.copernicus.eu/global/products/lwq)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ESA climate office (https://climate.esa.int/en/projects/lakes/)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296856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29027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Land-use Challenges | Sustainability Accelerator">
            <a:extLst>
              <a:ext uri="{FF2B5EF4-FFF2-40B4-BE49-F238E27FC236}">
                <a16:creationId xmlns:a16="http://schemas.microsoft.com/office/drawing/2014/main" id="{F2F8E354-187F-4479-A72B-A49A98631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E1543-2631-4FDA-91D1-EF961D147689}"/>
              </a:ext>
            </a:extLst>
          </p:cNvPr>
          <p:cNvSpPr txBox="1"/>
          <p:nvPr/>
        </p:nvSpPr>
        <p:spPr>
          <a:xfrm>
            <a:off x="1086303" y="2054488"/>
            <a:ext cx="7320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Turbidity, Chlorophyll-a, temperature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hlinkClick r:id="rId3"/>
            <a:extLst>
              <a:ext uri="{FF2B5EF4-FFF2-40B4-BE49-F238E27FC236}">
                <a16:creationId xmlns:a16="http://schemas.microsoft.com/office/drawing/2014/main" id="{7A7561F3-0E2F-405D-9ED8-C4ABC092E9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0" y="22381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B07DF9-5122-4ABF-9139-F3763617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29" y="4137312"/>
            <a:ext cx="3656778" cy="16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41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269D94-1EB9-70E0-7D7B-456673C352C8}"/>
              </a:ext>
            </a:extLst>
          </p:cNvPr>
          <p:cNvSpPr txBox="1"/>
          <p:nvPr/>
        </p:nvSpPr>
        <p:spPr>
          <a:xfrm>
            <a:off x="1533832" y="473508"/>
            <a:ext cx="4762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Limitation(s)</a:t>
            </a:r>
            <a:endParaRPr lang="fr-B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EC9366-1A59-4801-B6F6-A5136EFE0825}"/>
              </a:ext>
            </a:extLst>
          </p:cNvPr>
          <p:cNvCxnSpPr/>
          <p:nvPr/>
        </p:nvCxnSpPr>
        <p:spPr>
          <a:xfrm>
            <a:off x="743257" y="1242949"/>
            <a:ext cx="5772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15C2FA8-D3CB-42A5-A0CC-E426443E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40FAF2-ADF9-4CD3-8D3C-136E6D3AF1BC}" type="slidenum">
              <a:rPr lang="fr-BE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fr-B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19FBE-0FA9-478D-8F8A-7E3DDE983146}"/>
              </a:ext>
            </a:extLst>
          </p:cNvPr>
          <p:cNvSpPr txBox="1"/>
          <p:nvPr/>
        </p:nvSpPr>
        <p:spPr>
          <a:xfrm>
            <a:off x="2113250" y="2381242"/>
            <a:ext cx="8366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Most of the data are at a coarse resolution (0.5 degrees)</a:t>
            </a:r>
            <a:endParaRPr lang="en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1E1C8-237E-409C-8450-A9ECAB9C28CA}"/>
              </a:ext>
            </a:extLst>
          </p:cNvPr>
          <p:cNvSpPr txBox="1"/>
          <p:nvPr/>
        </p:nvSpPr>
        <p:spPr>
          <a:xfrm>
            <a:off x="2113250" y="3907131"/>
            <a:ext cx="8366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Most of the data are gridded (need preprocessing)</a:t>
            </a:r>
            <a:endParaRPr lang="en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35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31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269D94-1EB9-70E0-7D7B-456673C352C8}"/>
              </a:ext>
            </a:extLst>
          </p:cNvPr>
          <p:cNvSpPr txBox="1"/>
          <p:nvPr/>
        </p:nvSpPr>
        <p:spPr>
          <a:xfrm>
            <a:off x="3962400" y="2361302"/>
            <a:ext cx="4762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fr-B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EC9366-1A59-4801-B6F6-A5136EFE0825}"/>
              </a:ext>
            </a:extLst>
          </p:cNvPr>
          <p:cNvCxnSpPr/>
          <p:nvPr/>
        </p:nvCxnSpPr>
        <p:spPr>
          <a:xfrm>
            <a:off x="3171825" y="3130743"/>
            <a:ext cx="5772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15C2FA8-D3CB-42A5-A0CC-E426443E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40FAF2-ADF9-4CD3-8D3C-136E6D3AF1BC}" type="slidenum">
              <a:rPr lang="fr-BE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fr-B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76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6527C5-F4EA-3230-FF5D-72CEE0BDBBC9}"/>
              </a:ext>
            </a:extLst>
          </p:cNvPr>
          <p:cNvSpPr txBox="1"/>
          <p:nvPr/>
        </p:nvSpPr>
        <p:spPr>
          <a:xfrm>
            <a:off x="2984205" y="2376353"/>
            <a:ext cx="6896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Steps in Data preparation</a:t>
            </a:r>
            <a:endParaRPr lang="fr-B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9DF15D-C5B8-52E4-8780-68DDB2607ABF}"/>
              </a:ext>
            </a:extLst>
          </p:cNvPr>
          <p:cNvCxnSpPr/>
          <p:nvPr/>
        </p:nvCxnSpPr>
        <p:spPr>
          <a:xfrm>
            <a:off x="3171825" y="3130743"/>
            <a:ext cx="5772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045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23A003-B9F9-CAC4-AC5E-6E528990F7D7}"/>
              </a:ext>
            </a:extLst>
          </p:cNvPr>
          <p:cNvSpPr txBox="1"/>
          <p:nvPr/>
        </p:nvSpPr>
        <p:spPr>
          <a:xfrm>
            <a:off x="1127964" y="1091161"/>
            <a:ext cx="8781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Prepare a shape file for your study area with a buffer around your catchment</a:t>
            </a:r>
            <a:endParaRPr lang="en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1E223-BEA5-55D5-A4DD-D7668FB35331}"/>
              </a:ext>
            </a:extLst>
          </p:cNvPr>
          <p:cNvSpPr txBox="1"/>
          <p:nvPr/>
        </p:nvSpPr>
        <p:spPr>
          <a:xfrm>
            <a:off x="1127964" y="2782105"/>
            <a:ext cx="922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Prepare the DEM,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soil in the same correct CRS</a:t>
            </a:r>
            <a:endParaRPr lang="en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1FEFA-3E9B-868E-6E54-8C8C5D39C934}"/>
              </a:ext>
            </a:extLst>
          </p:cNvPr>
          <p:cNvSpPr txBox="1"/>
          <p:nvPr/>
        </p:nvSpPr>
        <p:spPr>
          <a:xfrm>
            <a:off x="1127965" y="4365989"/>
            <a:ext cx="9221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Prepare the weather data in the right format (either SWAT2012 or SWAT+ format)</a:t>
            </a:r>
            <a:endParaRPr lang="en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953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3D8A6C-1F83-3E5B-2342-5DF73A824D1D}"/>
              </a:ext>
            </a:extLst>
          </p:cNvPr>
          <p:cNvCxnSpPr/>
          <p:nvPr/>
        </p:nvCxnSpPr>
        <p:spPr>
          <a:xfrm>
            <a:off x="743257" y="1242949"/>
            <a:ext cx="5772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23A003-B9F9-CAC4-AC5E-6E528990F7D7}"/>
              </a:ext>
            </a:extLst>
          </p:cNvPr>
          <p:cNvSpPr txBox="1"/>
          <p:nvPr/>
        </p:nvSpPr>
        <p:spPr>
          <a:xfrm>
            <a:off x="1127965" y="1742067"/>
            <a:ext cx="8366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You will be given a Shapefile for a Study Area</a:t>
            </a:r>
            <a:endParaRPr lang="en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B3239A-CE2A-0EAF-BF21-60681876B74E}"/>
              </a:ext>
            </a:extLst>
          </p:cNvPr>
          <p:cNvSpPr txBox="1"/>
          <p:nvPr/>
        </p:nvSpPr>
        <p:spPr>
          <a:xfrm>
            <a:off x="4228756" y="2251851"/>
            <a:ext cx="7051031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Create and account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USGS Earth Explorer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E118-205E-CDDC-8ABE-68902D49C2D3}"/>
              </a:ext>
            </a:extLst>
          </p:cNvPr>
          <p:cNvSpPr txBox="1"/>
          <p:nvPr/>
        </p:nvSpPr>
        <p:spPr>
          <a:xfrm>
            <a:off x="4335080" y="3658511"/>
            <a:ext cx="403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(iii) Select the area of interest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84CE4-648E-132C-7027-3B595FEF7A8D}"/>
              </a:ext>
            </a:extLst>
          </p:cNvPr>
          <p:cNvSpPr txBox="1"/>
          <p:nvPr/>
        </p:nvSpPr>
        <p:spPr>
          <a:xfrm>
            <a:off x="4335080" y="3057896"/>
            <a:ext cx="585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(ii) Upload a shapefile in compressed (.zip) format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88228-CFBD-1EA5-5B5D-C62343C3FE34}"/>
              </a:ext>
            </a:extLst>
          </p:cNvPr>
          <p:cNvSpPr txBox="1"/>
          <p:nvPr/>
        </p:nvSpPr>
        <p:spPr>
          <a:xfrm>
            <a:off x="4342168" y="4273478"/>
            <a:ext cx="705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(iv) Select the data of interest e.g. DEM -&gt; SRTM -&gt; void filled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C2AF8-32B0-B2E4-6BB3-8A5C81AB870A}"/>
              </a:ext>
            </a:extLst>
          </p:cNvPr>
          <p:cNvSpPr txBox="1"/>
          <p:nvPr/>
        </p:nvSpPr>
        <p:spPr>
          <a:xfrm>
            <a:off x="4356344" y="4849208"/>
            <a:ext cx="705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(v) Download the raster tiles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ED507-3939-5F1D-535F-0A9EABDB837A}"/>
              </a:ext>
            </a:extLst>
          </p:cNvPr>
          <p:cNvSpPr txBox="1"/>
          <p:nvPr/>
        </p:nvSpPr>
        <p:spPr>
          <a:xfrm>
            <a:off x="4372376" y="5496093"/>
            <a:ext cx="705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(vi) Merge the raster tiles into one raster file (DEM)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61D34-1D19-B610-16D8-62FCAE8F959C}"/>
              </a:ext>
            </a:extLst>
          </p:cNvPr>
          <p:cNvSpPr txBox="1"/>
          <p:nvPr/>
        </p:nvSpPr>
        <p:spPr>
          <a:xfrm>
            <a:off x="4379464" y="6199826"/>
            <a:ext cx="705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(vii) Project to the right CRS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2AA03-486D-3A9D-DBED-8A27F368CF7E}"/>
              </a:ext>
            </a:extLst>
          </p:cNvPr>
          <p:cNvSpPr txBox="1"/>
          <p:nvPr/>
        </p:nvSpPr>
        <p:spPr>
          <a:xfrm>
            <a:off x="685777" y="473508"/>
            <a:ext cx="4762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Home work</a:t>
            </a:r>
            <a:endParaRPr lang="fr-B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90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E7927A-BDBE-D7C5-ECFA-4D9498618962}"/>
              </a:ext>
            </a:extLst>
          </p:cNvPr>
          <p:cNvSpPr txBox="1"/>
          <p:nvPr/>
        </p:nvSpPr>
        <p:spPr>
          <a:xfrm>
            <a:off x="685777" y="473508"/>
            <a:ext cx="4762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Home work</a:t>
            </a:r>
            <a:endParaRPr lang="fr-B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3D8A6C-1F83-3E5B-2342-5DF73A824D1D}"/>
              </a:ext>
            </a:extLst>
          </p:cNvPr>
          <p:cNvCxnSpPr/>
          <p:nvPr/>
        </p:nvCxnSpPr>
        <p:spPr>
          <a:xfrm>
            <a:off x="743257" y="1242949"/>
            <a:ext cx="5772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81E223-BEA5-55D5-A4DD-D7668FB35331}"/>
              </a:ext>
            </a:extLst>
          </p:cNvPr>
          <p:cNvSpPr txBox="1"/>
          <p:nvPr/>
        </p:nvSpPr>
        <p:spPr>
          <a:xfrm>
            <a:off x="743258" y="1653164"/>
            <a:ext cx="765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Prepare the land use data of the Study Area</a:t>
            </a:r>
            <a:endParaRPr lang="en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DE7A9-6D8C-F63A-6E17-5229E93CC188}"/>
              </a:ext>
            </a:extLst>
          </p:cNvPr>
          <p:cNvSpPr txBox="1"/>
          <p:nvPr/>
        </p:nvSpPr>
        <p:spPr>
          <a:xfrm>
            <a:off x="6043014" y="5333887"/>
            <a:ext cx="5239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https://oldgeni.isnew.info/landuse.html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D4A40-6DD5-B1A8-B64A-2CA3EF8255B6}"/>
              </a:ext>
            </a:extLst>
          </p:cNvPr>
          <p:cNvSpPr txBox="1"/>
          <p:nvPr/>
        </p:nvSpPr>
        <p:spPr>
          <a:xfrm>
            <a:off x="3815518" y="4857355"/>
            <a:ext cx="756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(iv) Create a SWAT land use classification using the table in the link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21BDD-AC66-B347-10B0-DDD42B3AD862}"/>
              </a:ext>
            </a:extLst>
          </p:cNvPr>
          <p:cNvSpPr txBox="1"/>
          <p:nvPr/>
        </p:nvSpPr>
        <p:spPr>
          <a:xfrm>
            <a:off x="3783797" y="2419786"/>
            <a:ext cx="805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Download land use map from ESA (select year) and clip it to study area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7097B-3BFB-93D2-6CBB-2B1D934FE8AB}"/>
              </a:ext>
            </a:extLst>
          </p:cNvPr>
          <p:cNvSpPr txBox="1"/>
          <p:nvPr/>
        </p:nvSpPr>
        <p:spPr>
          <a:xfrm>
            <a:off x="5448278" y="2736505"/>
            <a:ext cx="4302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https://www.esa-landcover-cci.org/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1E5C2F-7343-697A-7928-13BBE5C67147}"/>
              </a:ext>
            </a:extLst>
          </p:cNvPr>
          <p:cNvSpPr txBox="1"/>
          <p:nvPr/>
        </p:nvSpPr>
        <p:spPr>
          <a:xfrm>
            <a:off x="3815518" y="6011357"/>
            <a:ext cx="47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(v) Project the map to the correct CRS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03F26-FF5A-F932-D57F-C6DD01B2E56A}"/>
              </a:ext>
            </a:extLst>
          </p:cNvPr>
          <p:cNvSpPr txBox="1"/>
          <p:nvPr/>
        </p:nvSpPr>
        <p:spPr>
          <a:xfrm>
            <a:off x="3783797" y="3399032"/>
            <a:ext cx="698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(ii) Look at the user guide for the land classification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92CA0E-00E8-3A5F-5260-549D19679816}"/>
              </a:ext>
            </a:extLst>
          </p:cNvPr>
          <p:cNvSpPr txBox="1"/>
          <p:nvPr/>
        </p:nvSpPr>
        <p:spPr>
          <a:xfrm>
            <a:off x="3783797" y="4140456"/>
            <a:ext cx="698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(iii) Clip the map to an area of interest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664733-9C50-91C0-F117-D132002FC1B1}"/>
              </a:ext>
            </a:extLst>
          </p:cNvPr>
          <p:cNvSpPr txBox="1"/>
          <p:nvPr/>
        </p:nvSpPr>
        <p:spPr>
          <a:xfrm>
            <a:off x="5800439" y="3037024"/>
            <a:ext cx="698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(global map for 2015 has also been provided on canvas)</a:t>
            </a:r>
            <a:endParaRPr lang="en-BE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16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20EF-6957-1933-CC3E-5DEDE4662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A43D04-E62D-899D-D7D0-7727B7070D13}"/>
              </a:ext>
            </a:extLst>
          </p:cNvPr>
          <p:cNvSpPr txBox="1"/>
          <p:nvPr/>
        </p:nvSpPr>
        <p:spPr>
          <a:xfrm>
            <a:off x="685777" y="473508"/>
            <a:ext cx="4762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Home work</a:t>
            </a:r>
            <a:endParaRPr lang="fr-B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670D2A-4A7E-A50D-887E-69F53E7271F4}"/>
              </a:ext>
            </a:extLst>
          </p:cNvPr>
          <p:cNvCxnSpPr/>
          <p:nvPr/>
        </p:nvCxnSpPr>
        <p:spPr>
          <a:xfrm>
            <a:off x="743257" y="1242949"/>
            <a:ext cx="5772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F6B705-01A6-D66A-1545-788122B088F4}"/>
              </a:ext>
            </a:extLst>
          </p:cNvPr>
          <p:cNvSpPr txBox="1"/>
          <p:nvPr/>
        </p:nvSpPr>
        <p:spPr>
          <a:xfrm>
            <a:off x="743258" y="1653164"/>
            <a:ext cx="765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 Prepare the climate data for the Study Area</a:t>
            </a:r>
            <a:endParaRPr lang="en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EC158-4AA5-C4E3-643E-EC794138BCA8}"/>
              </a:ext>
            </a:extLst>
          </p:cNvPr>
          <p:cNvSpPr txBox="1"/>
          <p:nvPr/>
        </p:nvSpPr>
        <p:spPr>
          <a:xfrm>
            <a:off x="743258" y="2668047"/>
            <a:ext cx="765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4. Get Observation data if available for your study area </a:t>
            </a:r>
            <a:endParaRPr lang="en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B3733-2A9E-DE32-6972-82DAD9B86D5B}"/>
              </a:ext>
            </a:extLst>
          </p:cNvPr>
          <p:cNvSpPr txBox="1"/>
          <p:nvPr/>
        </p:nvSpPr>
        <p:spPr>
          <a:xfrm>
            <a:off x="743258" y="3497456"/>
            <a:ext cx="765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5. Get Soil Data for the area</a:t>
            </a:r>
            <a:endParaRPr lang="en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35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88714-E5CD-4EC8-A4EB-AFD1A8919787}"/>
              </a:ext>
            </a:extLst>
          </p:cNvPr>
          <p:cNvSpPr/>
          <p:nvPr/>
        </p:nvSpPr>
        <p:spPr>
          <a:xfrm>
            <a:off x="4348316" y="99055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(Digital elevation model)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FBDC-21A1-45CE-A949-FEECD58BE7D6}"/>
              </a:ext>
            </a:extLst>
          </p:cNvPr>
          <p:cNvSpPr txBox="1"/>
          <p:nvPr/>
        </p:nvSpPr>
        <p:spPr>
          <a:xfrm>
            <a:off x="1086305" y="2205374"/>
            <a:ext cx="7686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 of the bare ground (bare earth) topographic surface of the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arth excluding trees, buildings, and any other surface objects. </a:t>
            </a:r>
            <a:endParaRPr lang="en-B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DSM, DEM, DTM: Elevation Models in GIS - Surveying Group">
            <a:extLst>
              <a:ext uri="{FF2B5EF4-FFF2-40B4-BE49-F238E27FC236}">
                <a16:creationId xmlns:a16="http://schemas.microsoft.com/office/drawing/2014/main" id="{AC57E472-E091-4BBE-B0AA-0041EA440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76" y="4119359"/>
            <a:ext cx="2692193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5902571" y="3777906"/>
            <a:ext cx="6486524" cy="166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Space Shuttle Radar Topography Mission (SRTM)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ASTER Global Digital Elevation Model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42397F-C8C4-47E8-B5A4-BEE872DFB111}"/>
              </a:ext>
            </a:extLst>
          </p:cNvPr>
          <p:cNvSpPr txBox="1"/>
          <p:nvPr/>
        </p:nvSpPr>
        <p:spPr>
          <a:xfrm>
            <a:off x="6096000" y="3750027"/>
            <a:ext cx="6486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1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463657-D6D3-4E65-9F05-3B398DB652AC}"/>
              </a:ext>
            </a:extLst>
          </p:cNvPr>
          <p:cNvSpPr txBox="1"/>
          <p:nvPr/>
        </p:nvSpPr>
        <p:spPr>
          <a:xfrm>
            <a:off x="6217260" y="5474190"/>
            <a:ext cx="4229100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Download from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USGS Earth Explorer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3359090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72842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21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83922-B568-44FB-3A84-31B596EA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19894D86-F2BB-1ECA-7A1E-9B819C5C0DDD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E66A958A-5E6D-E472-0789-15A29CDBDDAA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5FFB51-6F18-7946-4ADA-F372E19F8CF7}"/>
              </a:ext>
            </a:extLst>
          </p:cNvPr>
          <p:cNvSpPr/>
          <p:nvPr/>
        </p:nvSpPr>
        <p:spPr>
          <a:xfrm>
            <a:off x="4348316" y="99055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(Digital elevation model)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977D6-3357-B023-1E7B-A78197C65430}"/>
              </a:ext>
            </a:extLst>
          </p:cNvPr>
          <p:cNvSpPr txBox="1"/>
          <p:nvPr/>
        </p:nvSpPr>
        <p:spPr>
          <a:xfrm>
            <a:off x="1086305" y="2205374"/>
            <a:ext cx="7686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 of the bare ground (bare earth) topographic surface of the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arth excluding trees, buildings, and any other surface objects. </a:t>
            </a:r>
            <a:endParaRPr lang="en-B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AC007-DEAF-A4A6-073D-8002263B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731" y="3228279"/>
            <a:ext cx="8154538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9235-D93A-5AE7-68DF-CC0AFB23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DA2D6D-20A4-D3F3-D572-78782ED72ADB}"/>
              </a:ext>
            </a:extLst>
          </p:cNvPr>
          <p:cNvSpPr txBox="1"/>
          <p:nvPr/>
        </p:nvSpPr>
        <p:spPr>
          <a:xfrm>
            <a:off x="1565697" y="1525027"/>
            <a:ext cx="8721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4800" dirty="0">
                <a:latin typeface="Arial" panose="020B0604020202020204" pitchFamily="34" charset="0"/>
              </a:rPr>
              <a:t>Main input data</a:t>
            </a:r>
            <a:endParaRPr lang="fr-BE" sz="4400" dirty="0"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7A81CC-00F0-12DF-BC67-5393B93F95E8}"/>
              </a:ext>
            </a:extLst>
          </p:cNvPr>
          <p:cNvCxnSpPr/>
          <p:nvPr/>
        </p:nvCxnSpPr>
        <p:spPr>
          <a:xfrm>
            <a:off x="1966826" y="2396865"/>
            <a:ext cx="7919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EBA0BA-E6D8-224A-964C-EA14F5E2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0FAF2-ADF9-4CD3-8D3C-136E6D3AF1BC}" type="slidenum">
              <a:rPr lang="fr-BE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fr-B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ADBC3-5968-558D-44D1-870C33E4BC23}"/>
              </a:ext>
            </a:extLst>
          </p:cNvPr>
          <p:cNvSpPr txBox="1"/>
          <p:nvPr/>
        </p:nvSpPr>
        <p:spPr>
          <a:xfrm>
            <a:off x="4676775" y="2812457"/>
            <a:ext cx="2838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map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Data</a:t>
            </a:r>
            <a:endParaRPr lang="en-BE" sz="2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5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FBDC-21A1-45CE-A949-FEECD58BE7D6}"/>
              </a:ext>
            </a:extLst>
          </p:cNvPr>
          <p:cNvSpPr txBox="1"/>
          <p:nvPr/>
        </p:nvSpPr>
        <p:spPr>
          <a:xfrm>
            <a:off x="1086305" y="2033924"/>
            <a:ext cx="8229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 geographical representation showing diversity of soil types and/or soil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properties (soil pH, textures, organic matter, depths of horizons etc.)</a:t>
            </a:r>
            <a:endParaRPr lang="en-B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4967684" y="3971789"/>
            <a:ext cx="6903792" cy="111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FAO UNESCO Soil Map of the World (SMW)</a:t>
            </a:r>
          </a:p>
          <a:p>
            <a:pPr algn="l">
              <a:lnSpc>
                <a:spcPct val="2000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{Harmonized World Soil Database (HWSD)}</a:t>
            </a: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296856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29027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Land-use Challenges | Sustainability Accelerator">
            <a:extLst>
              <a:ext uri="{FF2B5EF4-FFF2-40B4-BE49-F238E27FC236}">
                <a16:creationId xmlns:a16="http://schemas.microsoft.com/office/drawing/2014/main" id="{F2F8E354-187F-4479-A72B-A49A98631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69299-92DD-408C-8A1B-E526A0F99DE8}"/>
              </a:ext>
            </a:extLst>
          </p:cNvPr>
          <p:cNvSpPr txBox="1"/>
          <p:nvPr/>
        </p:nvSpPr>
        <p:spPr>
          <a:xfrm>
            <a:off x="5943600" y="5672465"/>
            <a:ext cx="480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At a global level, only one generally accepted global soil map (Dai et al., 2019)</a:t>
            </a:r>
            <a:endParaRPr lang="en-BE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6A20B-B172-4E3C-ABD8-C13060351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2" y="4454592"/>
            <a:ext cx="3301680" cy="17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5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Soil…(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2C247-0EFD-A254-F77C-D8585FB9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4" y="1828800"/>
            <a:ext cx="3653733" cy="245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B0D21-EE83-0089-BC83-80618A98E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260"/>
          <a:stretch/>
        </p:blipFill>
        <p:spPr>
          <a:xfrm>
            <a:off x="4456080" y="1828800"/>
            <a:ext cx="590632" cy="2356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3E8B36-7E89-3AFD-BFED-56EE75E74A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37"/>
          <a:stretch/>
        </p:blipFill>
        <p:spPr>
          <a:xfrm>
            <a:off x="8140465" y="1828800"/>
            <a:ext cx="1390844" cy="2546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65C621-C3C3-9752-3925-B87692EAC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852"/>
          <a:stretch/>
        </p:blipFill>
        <p:spPr>
          <a:xfrm>
            <a:off x="5397160" y="5029200"/>
            <a:ext cx="5486609" cy="176437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D76E333-42B9-3CC4-9A58-38664F3F66F1}"/>
              </a:ext>
            </a:extLst>
          </p:cNvPr>
          <p:cNvSpPr/>
          <p:nvPr/>
        </p:nvSpPr>
        <p:spPr>
          <a:xfrm>
            <a:off x="5457402" y="2732279"/>
            <a:ext cx="1835888" cy="53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BCFD780-DEA8-1A60-5B4F-1EB2907A226E}"/>
              </a:ext>
            </a:extLst>
          </p:cNvPr>
          <p:cNvSpPr/>
          <p:nvPr/>
        </p:nvSpPr>
        <p:spPr>
          <a:xfrm rot="1289185">
            <a:off x="3416384" y="4763386"/>
            <a:ext cx="1835888" cy="53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35DB3-2DFD-9648-5EBB-C44850574768}"/>
              </a:ext>
            </a:extLst>
          </p:cNvPr>
          <p:cNvSpPr txBox="1"/>
          <p:nvPr/>
        </p:nvSpPr>
        <p:spPr>
          <a:xfrm>
            <a:off x="7400262" y="1374407"/>
            <a:ext cx="386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SWAT soil lookup table (.csv)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D18DCB-C062-B8AA-DFA3-03B82C8EA533}"/>
              </a:ext>
            </a:extLst>
          </p:cNvPr>
          <p:cNvSpPr txBox="1"/>
          <p:nvPr/>
        </p:nvSpPr>
        <p:spPr>
          <a:xfrm>
            <a:off x="6475229" y="4574807"/>
            <a:ext cx="386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usersoil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table (.csv)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04FB4-0496-6A42-BD39-4078BD46BD8E}"/>
              </a:ext>
            </a:extLst>
          </p:cNvPr>
          <p:cNvSpPr txBox="1"/>
          <p:nvPr/>
        </p:nvSpPr>
        <p:spPr>
          <a:xfrm>
            <a:off x="605496" y="1466492"/>
            <a:ext cx="294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Raster soil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3DCE49-331F-D5F0-05AC-0594675F0B54}"/>
              </a:ext>
            </a:extLst>
          </p:cNvPr>
          <p:cNvSpPr txBox="1"/>
          <p:nvPr/>
        </p:nvSpPr>
        <p:spPr>
          <a:xfrm>
            <a:off x="4214756" y="1456453"/>
            <a:ext cx="294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soil ID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7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FBDC-21A1-45CE-A949-FEECD58BE7D6}"/>
              </a:ext>
            </a:extLst>
          </p:cNvPr>
          <p:cNvSpPr txBox="1"/>
          <p:nvPr/>
        </p:nvSpPr>
        <p:spPr>
          <a:xfrm>
            <a:off x="1086304" y="2033924"/>
            <a:ext cx="8324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 spatial information on different types (classes) of physical coverage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the Earth's surface, e.g. forests, grasslands, croplands, lakes, wetlands. </a:t>
            </a:r>
            <a:endParaRPr lang="en-B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A40C7-E976-40BD-8B0D-BEE99ACE8599}"/>
              </a:ext>
            </a:extLst>
          </p:cNvPr>
          <p:cNvSpPr txBox="1"/>
          <p:nvPr/>
        </p:nvSpPr>
        <p:spPr>
          <a:xfrm>
            <a:off x="4752975" y="3567728"/>
            <a:ext cx="6903792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ESA CCI Land cover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 Land Cover Characterization (GLCC)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Moderate Resolution Imaging Spectroradiometer (MODIS)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LUH2 – Land use Harmonization project</a:t>
            </a: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BB220-32EA-4A4F-BDC7-13862E523B0E}"/>
              </a:ext>
            </a:extLst>
          </p:cNvPr>
          <p:cNvSpPr txBox="1"/>
          <p:nvPr/>
        </p:nvSpPr>
        <p:spPr>
          <a:xfrm>
            <a:off x="7680080" y="296856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sources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3FECA-0F08-46AA-A623-7E4C76A154D8}"/>
              </a:ext>
            </a:extLst>
          </p:cNvPr>
          <p:cNvCxnSpPr/>
          <p:nvPr/>
        </p:nvCxnSpPr>
        <p:spPr>
          <a:xfrm>
            <a:off x="7286625" y="3290272"/>
            <a:ext cx="32319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Land-use Challenges | Sustainability Accelerator">
            <a:extLst>
              <a:ext uri="{FF2B5EF4-FFF2-40B4-BE49-F238E27FC236}">
                <a16:creationId xmlns:a16="http://schemas.microsoft.com/office/drawing/2014/main" id="{F2F8E354-187F-4479-A72B-A49A98631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A9C8B-4F1E-4B82-B60F-3D32A431F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4029075"/>
            <a:ext cx="3019947" cy="20328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2787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37335EFC-2FA1-4483-BA13-41B54568840F}"/>
              </a:ext>
            </a:extLst>
          </p:cNvPr>
          <p:cNvSpPr txBox="1">
            <a:spLocks noChangeArrowheads="1"/>
          </p:cNvSpPr>
          <p:nvPr/>
        </p:nvSpPr>
        <p:spPr>
          <a:xfrm>
            <a:off x="1095829" y="613985"/>
            <a:ext cx="6477000" cy="121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…(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5CEC24D-7A00-4006-9743-8A8A0F47A8C1}"/>
              </a:ext>
            </a:extLst>
          </p:cNvPr>
          <p:cNvSpPr txBox="1">
            <a:spLocks/>
          </p:cNvSpPr>
          <p:nvPr/>
        </p:nvSpPr>
        <p:spPr>
          <a:xfrm>
            <a:off x="11406516" y="6352386"/>
            <a:ext cx="1570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0FAF2-ADF9-4CD3-8D3C-136E6D3AF1BC}" type="slidenum">
              <a:rPr lang="fr-B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5D5D8-6960-4814-9C42-69D31CFB98DD}"/>
              </a:ext>
            </a:extLst>
          </p:cNvPr>
          <p:cNvSpPr/>
          <p:nvPr/>
        </p:nvSpPr>
        <p:spPr>
          <a:xfrm>
            <a:off x="419100" y="5934075"/>
            <a:ext cx="667204" cy="41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5B000-67EB-9AE3-22C3-AD40CF90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3" y="2459664"/>
            <a:ext cx="4907827" cy="3260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6B29E-15F7-037F-F49D-4CD856E81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828" y="2445487"/>
            <a:ext cx="581106" cy="3467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38C1A-26B3-0EF6-A6FE-4D643E9AD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780" y="2114017"/>
            <a:ext cx="1571844" cy="382005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FDFCB0-82B8-54FA-1B86-327B7A3F7BC9}"/>
              </a:ext>
            </a:extLst>
          </p:cNvPr>
          <p:cNvSpPr/>
          <p:nvPr/>
        </p:nvSpPr>
        <p:spPr>
          <a:xfrm>
            <a:off x="7251405" y="3133060"/>
            <a:ext cx="1835888" cy="53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91EB6-4595-108A-C59A-6C44968B954D}"/>
              </a:ext>
            </a:extLst>
          </p:cNvPr>
          <p:cNvSpPr txBox="1"/>
          <p:nvPr/>
        </p:nvSpPr>
        <p:spPr>
          <a:xfrm>
            <a:off x="8420987" y="1629588"/>
            <a:ext cx="386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lookup table (.csv)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BD90E-CE6D-D8D4-7A57-FFBF80BF69BB}"/>
              </a:ext>
            </a:extLst>
          </p:cNvPr>
          <p:cNvSpPr txBox="1"/>
          <p:nvPr/>
        </p:nvSpPr>
        <p:spPr>
          <a:xfrm>
            <a:off x="752703" y="1998920"/>
            <a:ext cx="294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Raster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7F82E-94F9-57FC-3385-5B77EF469A6F}"/>
              </a:ext>
            </a:extLst>
          </p:cNvPr>
          <p:cNvSpPr txBox="1"/>
          <p:nvPr/>
        </p:nvSpPr>
        <p:spPr>
          <a:xfrm>
            <a:off x="5256988" y="2111598"/>
            <a:ext cx="294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ID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84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346909F14A7E4B8C74B680F6366C7E" ma:contentTypeVersion="11" ma:contentTypeDescription="Een nieuw document maken." ma:contentTypeScope="" ma:versionID="2aaad987b89e782faf16eaf2616608b2">
  <xsd:schema xmlns:xsd="http://www.w3.org/2001/XMLSchema" xmlns:xs="http://www.w3.org/2001/XMLSchema" xmlns:p="http://schemas.microsoft.com/office/2006/metadata/properties" xmlns:ns3="9df88498-bad7-4964-9e7b-ba0033743f24" xmlns:ns4="bd2907bf-c86d-4f0b-a16c-8285a499bb1c" targetNamespace="http://schemas.microsoft.com/office/2006/metadata/properties" ma:root="true" ma:fieldsID="81844afe8505623668a9af233d87e99f" ns3:_="" ns4:_="">
    <xsd:import namespace="9df88498-bad7-4964-9e7b-ba0033743f24"/>
    <xsd:import namespace="bd2907bf-c86d-4f0b-a16c-8285a499bb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f88498-bad7-4964-9e7b-ba0033743f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07bf-c86d-4f0b-a16c-8285a499bb1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41213B-834B-4508-AA03-696F4E8E8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09A0DB-B575-40EA-92A7-7E05C0981054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bd2907bf-c86d-4f0b-a16c-8285a499bb1c"/>
    <ds:schemaRef ds:uri="http://purl.org/dc/terms/"/>
    <ds:schemaRef ds:uri="http://schemas.openxmlformats.org/package/2006/metadata/core-properties"/>
    <ds:schemaRef ds:uri="9df88498-bad7-4964-9e7b-ba0033743f24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08D519D-E2CA-409F-939B-2EF067ED6A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f88498-bad7-4964-9e7b-ba0033743f24"/>
    <ds:schemaRef ds:uri="bd2907bf-c86d-4f0b-a16c-8285a499bb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1089</Words>
  <Application>Microsoft Office PowerPoint</Application>
  <PresentationFormat>Widescreen</PresentationFormat>
  <Paragraphs>188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Inter</vt:lpstr>
      <vt:lpstr>Wingdings</vt:lpstr>
      <vt:lpstr>Office Theme</vt:lpstr>
      <vt:lpstr>SWAT+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Celray James</dc:creator>
  <cp:lastModifiedBy>Celray J. Chawanda</cp:lastModifiedBy>
  <cp:revision>51</cp:revision>
  <dcterms:created xsi:type="dcterms:W3CDTF">2019-10-02T15:47:56Z</dcterms:created>
  <dcterms:modified xsi:type="dcterms:W3CDTF">2025-02-25T21:02:57Z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0x01010049346909F14A7E4B8C74B680F6366C7E</vt:lpwstr>
  </property>
</Properties>
</file>